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56" r:id="rId3"/>
    <p:sldId id="262" r:id="rId4"/>
    <p:sldId id="257" r:id="rId5"/>
    <p:sldId id="258" r:id="rId6"/>
    <p:sldId id="263" r:id="rId7"/>
    <p:sldId id="261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>
      <p:cViewPr varScale="1">
        <p:scale>
          <a:sx n="69" d="100"/>
          <a:sy n="69" d="100"/>
        </p:scale>
        <p:origin x="-4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35B4D-B9D9-492F-98C3-967D19D75E98}" type="datetimeFigureOut">
              <a:rPr lang="ru-RU" smtClean="0"/>
              <a:t>20.11.2014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D281B-E624-4391-BE3F-73F055E84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60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file:///C:/Documents%20and%20Settings/tershukov/&#1056;&#1072;&#1073;&#1086;&#1095;&#1080;&#1081;%20&#1089;&#1090;&#1086;&#1083;/&#1082;&#1072;&#1079;&#1072;&#1085;&#1089;&#1082;&#1080;&#1081;%20&#1092;&#1086;&#1085;.jp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31875" y="4624388"/>
            <a:ext cx="4605338" cy="3727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19458" name="Picture 2" descr="file:///C:/Documents and Settings/tershukov/Рабочий стол/казанский фон.jpg"/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0"/>
            <a:ext cx="55880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63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7963"/>
            <a:ext cx="8218488" cy="12715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0" y="6246813"/>
            <a:ext cx="2119313" cy="461962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375" y="6246813"/>
            <a:ext cx="2887663" cy="461962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75" y="6246813"/>
            <a:ext cx="2119313" cy="461962"/>
          </a:xfrm>
        </p:spPr>
        <p:txBody>
          <a:bodyPr/>
          <a:lstStyle>
            <a:lvl1pPr>
              <a:defRPr/>
            </a:lvl1pPr>
          </a:lstStyle>
          <a:p>
            <a:fld id="{FEAAA057-5C90-4EB1-818B-AFC87CBF5F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892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E83E4-3BEF-43DD-9375-16881E33978A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37FE0-2430-465F-9637-9F032CD60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1547664" y="1412776"/>
            <a:ext cx="576064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2800" b="1" dirty="0">
                <a:solidFill>
                  <a:schemeClr val="tx1"/>
                </a:solidFill>
              </a:rPr>
              <a:t>НОВЫЕ ВОЗМОЖНОСТИ ПРОЕКТА «ОБРАЗОВАТЕЛЬНАЯ КАРТА»  </a:t>
            </a:r>
          </a:p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2800" b="1" dirty="0">
                <a:solidFill>
                  <a:schemeClr val="tx1"/>
                </a:solidFill>
              </a:rPr>
              <a:t>С «БАНКОМ КАЗАНИ»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1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99239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3000"/>
                                        <p:tgtEl>
                                          <p:spTgt spid="5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519" y="116633"/>
            <a:ext cx="7772400" cy="138354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ПРЕИМУЩЕСТВА НОВОЙ СИСТЕМЫ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072535"/>
              </p:ext>
            </p:extLst>
          </p:nvPr>
        </p:nvGraphicFramePr>
        <p:xfrm>
          <a:off x="500034" y="1571611"/>
          <a:ext cx="8501122" cy="5617835"/>
        </p:xfrm>
        <a:graphic>
          <a:graphicData uri="http://schemas.openxmlformats.org/drawingml/2006/table">
            <a:tbl>
              <a:tblPr/>
              <a:tblGrid>
                <a:gridCol w="8501122"/>
              </a:tblGrid>
              <a:tr h="34949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49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485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ПРОСТОТА И УДОБСТВО ИСПОЛЬЗОВАНИЯ: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СОВМЕЩЕНИЕ 3-Х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КАРТ НА ОДНОМ НОСИТЕЛЕ (КАРТА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ПИТАНИЯ, Т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РАНСПОРТНАЯ КАРТА, БАНКОВСКАЯ КАРТА)</a:t>
                      </a: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174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СОКРАЩЕНИЕ ВРЕМЕННЫХ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И ФИНАНСОВЫХ 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РАСХОДОВ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ПОЛЬЗОВАТЕЛЕЙ КАРТ.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200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ИНТЕГРАЦИЯ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В МИРОВУЮ ПЛАТЕЖНУЮ СИСТЕМУ </a:t>
                      </a: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VISA</a:t>
                      </a: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34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7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2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519" y="116633"/>
            <a:ext cx="7772400" cy="138354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Impact" pitchFamily="34" charset="0"/>
                <a:cs typeface="Aharoni" pitchFamily="2" charset="-79"/>
              </a:rPr>
              <a:t>ПРЕИМУЩЕСТВА НОВОЙ СИСТЕМЫ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928802"/>
            <a:ext cx="328614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КАРТА ПИТАНИЯ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076056" y="2000240"/>
            <a:ext cx="328614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+mj-lt"/>
                <a:ea typeface="+mj-ea"/>
                <a:cs typeface="+mj-cs"/>
              </a:rPr>
              <a:t>ТРАНСПОРТНАЯ КАРТА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 descr="C:\Users\dkrysin\Pictures\карта пример\20141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2337282" cy="155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krysin\Pictures\карта пример\original-543519-1-517842-1-276207-1-Т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408" y="2544203"/>
            <a:ext cx="22860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krysin\Desktop\карта для школьников_посл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866616"/>
            <a:ext cx="3636872" cy="22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krysin\Pictures\карта пример\ЭЛЕКТРОННЫЙ-КОШЕЛЕК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38" y="5157192"/>
            <a:ext cx="2388418" cy="159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57422" y="5143512"/>
            <a:ext cx="4071934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/>
              <a:t>ЭЛЕКТРОННЫЙ КОШЕЛЕК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3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СПОСОБЫ ПОПОЛНЕНИЯ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026" name="Picture 2" descr="Инструкция по оплате через терминалы QIW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3429024" cy="3143272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357554" y="1643050"/>
          <a:ext cx="5500725" cy="5323884"/>
        </p:xfrm>
        <a:graphic>
          <a:graphicData uri="http://schemas.openxmlformats.org/drawingml/2006/table">
            <a:tbl>
              <a:tblPr/>
              <a:tblGrid>
                <a:gridCol w="3713009"/>
                <a:gridCol w="1787716"/>
              </a:tblGrid>
              <a:tr h="57236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ОПЛАТА: ВСЕ ПРИВЫЧНЫЕ СПОСОБЫ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702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В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ОФИСАХ БАНКА КАЗАНИ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8005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КАРТОЙ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БАНКА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ЧЕРЕЗ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ИНТЕРНЕТ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037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ТЕРМИНАЛЫ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QIWI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4060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ТЕРМИНАЛЫ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COMEPAY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И ДРУГИЕ СПОСОБЫ</a:t>
                      </a: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ОПЛАТЫ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 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8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79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70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4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ВОЗМОЖНОСТИ КАРТЫ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5362" name="Picture 2" descr="Ремонт кварт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16"/>
            <a:ext cx="3714744" cy="35719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489536"/>
              </p:ext>
            </p:extLst>
          </p:nvPr>
        </p:nvGraphicFramePr>
        <p:xfrm>
          <a:off x="3786182" y="1571609"/>
          <a:ext cx="5000660" cy="4953734"/>
        </p:xfrm>
        <a:graphic>
          <a:graphicData uri="http://schemas.openxmlformats.org/drawingml/2006/table">
            <a:tbl>
              <a:tblPr/>
              <a:tblGrid>
                <a:gridCol w="5000660"/>
              </a:tblGrid>
              <a:tr h="143416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ЗНАТЬ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КОГДА ВАШ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РЕБЕНОК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ПРИШЕЛ/УШЕЛ ИЛИ ВЫХОДИЛ В/ИЗ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ШКОЛЫ   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745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ЗНАТЬ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КАКИЕ КНИГИ РЕБЕНОК БЕРЕТ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БИБЛИОТЕКЕ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048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ВИДЕТЬ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ЭЛЕКТРОННЫЙ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ДНЕВНИК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РЕБЕНКА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71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ТРАНСПОРТНОЕ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ПРИЛОЖЕНИЕ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060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КАРТА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ПИТАНИЯ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231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ИМЕННАЯ БАНКОВСКАЯ КАРТА ВАШЕГО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РЕБЕНКА (ВОЗМОЖНОСТЬ ИСПОЛЬЗОВА-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НИЯ КАРТЫ В ДРУГИХ ГОРОДАХ)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5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>ТАРИФЫ ПО ОБСЛУЖИВАНИЮ</a:t>
            </a: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15362" name="Picture 2" descr="Ремонт кварт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16"/>
            <a:ext cx="3714744" cy="35719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586121"/>
              </p:ext>
            </p:extLst>
          </p:nvPr>
        </p:nvGraphicFramePr>
        <p:xfrm>
          <a:off x="3786182" y="1411102"/>
          <a:ext cx="5106298" cy="5415714"/>
        </p:xfrm>
        <a:graphic>
          <a:graphicData uri="http://schemas.openxmlformats.org/drawingml/2006/table">
            <a:tbl>
              <a:tblPr/>
              <a:tblGrid>
                <a:gridCol w="5106298"/>
              </a:tblGrid>
              <a:tr h="64882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lang="ru-RU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ВЫПУСК КАРТЫ-                      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 РУБЛЕЙ</a:t>
                      </a:r>
                      <a:endParaRPr lang="ru-RU" sz="20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5135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ГОДОВОЕ ОБСЛУЖИВАНИЕ – 0 РУБЛЕЙ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6174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СМС УВЕДОМЛЕНИЯ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             0 РУБЛЕЙ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6225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ВОЗМОЖНОСТЬ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ОГРАНИЧЕНИЯ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МАКСИМАЛЬНОЙ СУММЫ РАСХОДОВ В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МАГАЗИНАХ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5794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ВОЗМОЖНОСТЬ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ПОДКЛЮЧЕНИЯ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ОПЛАТЫ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КАРТОЙ В ИНТЕРНЕТЕ (ПРИ ЖЕЛАНИИ)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342900" indent="-34290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ПЕРЕВЫПУСК КАРТЫ 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(ПРИ УТЕРЕ) 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250 РУБЛЕЙ </a:t>
                      </a:r>
                    </a:p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829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6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>НАДЕЖНО</a:t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5" name="Picture 3" descr="Описание: Логотип_м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71546"/>
            <a:ext cx="3929091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779527"/>
              </p:ext>
            </p:extLst>
          </p:nvPr>
        </p:nvGraphicFramePr>
        <p:xfrm>
          <a:off x="4466688" y="3107585"/>
          <a:ext cx="4643438" cy="3688300"/>
        </p:xfrm>
        <a:graphic>
          <a:graphicData uri="http://schemas.openxmlformats.org/drawingml/2006/table">
            <a:tbl>
              <a:tblPr/>
              <a:tblGrid>
                <a:gridCol w="4643438"/>
              </a:tblGrid>
              <a:tr h="2475687">
                <a:tc>
                  <a:txBody>
                    <a:bodyPr/>
                    <a:lstStyle/>
                    <a:p>
                      <a:pPr algn="just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25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ЛЕТ УСПЕШНОЙ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РАБОТЫ</a:t>
                      </a:r>
                    </a:p>
                    <a:p>
                      <a:pPr algn="just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НА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БАНКОВСКОМ РЫНКЕ</a:t>
                      </a:r>
                    </a:p>
                    <a:p>
                      <a:pPr algn="just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just" fontAlgn="b">
                        <a:buFont typeface="Wingdings" pitchFamily="2" charset="2"/>
                        <a:buChar char="Ø"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БОЛЕЕ 500 000 КЛИЕНТОВ</a:t>
                      </a:r>
                    </a:p>
                    <a:p>
                      <a:pPr algn="just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just" fontAlgn="b">
                        <a:buFont typeface="Wingdings" pitchFamily="2" charset="2"/>
                        <a:buChar char="Ø"/>
                      </a:pP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ОПТИМАЛЬНОЕ СОЧЕТАНИЕ</a:t>
                      </a:r>
                    </a:p>
                    <a:p>
                      <a:pPr algn="just" fontAlgn="b">
                        <a:buFont typeface="Wingdings" pitchFamily="2" charset="2"/>
                        <a:buNone/>
                      </a:pP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</a:t>
                      </a:r>
                      <a:r>
                        <a:rPr lang="ru-RU" sz="2000" b="1" i="0" u="none" strike="noStrike" kern="1200" baseline="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НАДЕЖНОСТИ И ДОХОДНОСТИ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0742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187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357686" y="1214422"/>
            <a:ext cx="3857652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Impact" pitchFamily="34" charset="0"/>
                <a:ea typeface="+mj-ea"/>
                <a:cs typeface="Aharoni" pitchFamily="2" charset="-79"/>
              </a:rPr>
              <a:t>ДЛЯ </a:t>
            </a:r>
            <a:r>
              <a:rPr lang="ru-RU" sz="4000" noProof="0" dirty="0">
                <a:solidFill>
                  <a:schemeClr val="accent1">
                    <a:lumMod val="50000"/>
                  </a:schemeClr>
                </a:solidFill>
                <a:latin typeface="Impact" pitchFamily="34" charset="0"/>
                <a:ea typeface="+mj-ea"/>
                <a:cs typeface="Aharoni" pitchFamily="2" charset="-79"/>
              </a:rPr>
              <a:t>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Impact" pitchFamily="34" charset="0"/>
                <a:ea typeface="+mj-ea"/>
                <a:cs typeface="Aharoni" pitchFamily="2" charset="-79"/>
              </a:rPr>
              <a:t>Горожан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Impact" pitchFamily="34" charset="0"/>
              <a:ea typeface="+mj-ea"/>
              <a:cs typeface="Aharoni" pitchFamily="2" charset="-79"/>
            </a:endParaRPr>
          </a:p>
        </p:txBody>
      </p:sp>
      <p:pic>
        <p:nvPicPr>
          <p:cNvPr id="1026" name="Picture 2" descr="Ответы@Mail.Ru: Модель белого человеч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2571768" cy="2857504"/>
          </a:xfrm>
          <a:prstGeom prst="rect">
            <a:avLst/>
          </a:prstGeom>
          <a:noFill/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7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>ДОКУМЕНТЫ ДЛЯ ВЫПУСКА КАРТЫ</a:t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00877"/>
              </p:ext>
            </p:extLst>
          </p:nvPr>
        </p:nvGraphicFramePr>
        <p:xfrm>
          <a:off x="500034" y="1571611"/>
          <a:ext cx="8501122" cy="5294196"/>
        </p:xfrm>
        <a:graphic>
          <a:graphicData uri="http://schemas.openxmlformats.org/drawingml/2006/table">
            <a:tbl>
              <a:tblPr/>
              <a:tblGrid>
                <a:gridCol w="8501122"/>
              </a:tblGrid>
              <a:tr h="963943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ЗАЯВЛЕНИЕ</a:t>
                      </a:r>
                      <a:endParaRPr lang="ru-RU" sz="24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174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en-US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КСЕРОКОПИИ ПАСПОРТА РОДИТЕЛЯ И РЕБЕНКА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2 СТРАНИЦЫ – ФИО, КЕМ, КОГДА ВЫДАН И ПРОПИСКА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200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ИНН РОДИТЕЛЯ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!!!     ВАЖНО СДАТЬ ЗАПОЛНЕННОЕ ЗАЯВЛЕНИЕ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И КСЕРОКОПИИ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 ДОКУМЕНТОВ КЛАССНОМУ РУКОВОДИТЕЛЮ В ТЕЧЕНИИ </a:t>
                      </a: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 ОДНОЙ НЕДЕЛИ ПОСЛЕ ДАННОГО СОБРАНИЯ.</a:t>
                      </a:r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24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</a:t>
                      </a: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34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7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8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>АДРЕСА ОФИСОВ </a:t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pic>
        <p:nvPicPr>
          <p:cNvPr id="2050" name="Picture 2" descr="C:\Users\dkrysin\Pictures\карта пример\карта г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340768"/>
            <a:ext cx="4935488" cy="493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krysin\Pictures\карта пример\адрес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7" y="1484784"/>
            <a:ext cx="378145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9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>КОНТАКТЫ</a:t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r>
              <a:rPr lang="ru-RU" dirty="0" smtClean="0">
                <a:latin typeface="Impact" pitchFamily="34" charset="0"/>
                <a:cs typeface="Aharoni" pitchFamily="2" charset="-79"/>
              </a:rPr>
              <a:t/>
            </a:r>
            <a:br>
              <a:rPr lang="ru-RU" dirty="0" smtClean="0">
                <a:latin typeface="Impact" pitchFamily="34" charset="0"/>
                <a:cs typeface="Aharoni" pitchFamily="2" charset="-79"/>
              </a:rPr>
            </a:br>
            <a:endParaRPr lang="ru-RU" dirty="0">
              <a:latin typeface="Impact" pitchFamily="34" charset="0"/>
              <a:cs typeface="Aharoni" pitchFamily="2" charset="-79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112853"/>
              </p:ext>
            </p:extLst>
          </p:nvPr>
        </p:nvGraphicFramePr>
        <p:xfrm>
          <a:off x="611560" y="1700808"/>
          <a:ext cx="7992888" cy="3312368"/>
        </p:xfrm>
        <a:graphic>
          <a:graphicData uri="http://schemas.openxmlformats.org/drawingml/2006/table">
            <a:tbl>
              <a:tblPr/>
              <a:tblGrid>
                <a:gridCol w="7992888"/>
              </a:tblGrid>
              <a:tr h="331236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ГОРЯЧАЯ</a:t>
                      </a:r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Л</a:t>
                      </a:r>
                      <a:r>
                        <a:rPr lang="ru-RU" sz="28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ИНИ</a:t>
                      </a:r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Я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      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(843) 518-98-98</a:t>
                      </a:r>
                      <a:endParaRPr lang="ru-RU" sz="28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endParaRPr lang="ru-RU" sz="2800" b="1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>
                        <a:buFont typeface="Wingdings" pitchFamily="2" charset="2"/>
                        <a:buChar char="Ø"/>
                      </a:pPr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САЙТ 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2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</a:t>
                      </a:r>
                      <a:r>
                        <a:rPr lang="en-US" sz="28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www.bankofkazan.ru</a:t>
                      </a:r>
                      <a:endParaRPr lang="ru-RU" sz="2800" b="1" i="0" u="none" strike="noStrike" kern="1200" dirty="0" smtClean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028384" y="116632"/>
            <a:ext cx="1440160" cy="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101000"/>
              </a:lnSpc>
              <a:buClrTx/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+mj-lt"/>
              </a:rPr>
              <a:t>СЛАЙД 10 </a:t>
            </a:r>
            <a:endParaRPr lang="ru-RU" altLang="ru-RU" sz="8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307</Words>
  <Application>Microsoft Office PowerPoint</Application>
  <PresentationFormat>Экран (4:3)</PresentationFormat>
  <Paragraphs>89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ПРЕИМУЩЕСТВА НОВОЙ СИСТЕМЫ</vt:lpstr>
      <vt:lpstr>ПРЕИМУЩЕСТВА НОВОЙ СИСТЕМЫ</vt:lpstr>
      <vt:lpstr>СПОСОБЫ ПОПОЛНЕНИЯ</vt:lpstr>
      <vt:lpstr>ВОЗМОЖНОСТИ КАРТЫ</vt:lpstr>
      <vt:lpstr>ТАРИФЫ ПО ОБСЛУЖИВАНИЮ</vt:lpstr>
      <vt:lpstr> НАДЕЖНО  </vt:lpstr>
      <vt:lpstr> ДОКУМЕНТЫ ДЛЯ ВЫПУСКА КАРТЫ  </vt:lpstr>
      <vt:lpstr> АДРЕСА ОФИСОВ   </vt:lpstr>
      <vt:lpstr> КОНТАКТЫ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Елена</cp:lastModifiedBy>
  <cp:revision>57</cp:revision>
  <cp:lastPrinted>2014-11-10T07:06:36Z</cp:lastPrinted>
  <dcterms:created xsi:type="dcterms:W3CDTF">2014-11-01T15:24:20Z</dcterms:created>
  <dcterms:modified xsi:type="dcterms:W3CDTF">2014-11-20T15:38:51Z</dcterms:modified>
</cp:coreProperties>
</file>